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3"/>
  </p:sldMasterIdLst>
  <p:notesMasterIdLst>
    <p:notesMasterId r:id="rId26"/>
  </p:notesMasterIdLst>
  <p:sldIdLst>
    <p:sldId id="1580" r:id="rId4"/>
    <p:sldId id="1608" r:id="rId5"/>
    <p:sldId id="1581" r:id="rId6"/>
    <p:sldId id="1582" r:id="rId7"/>
    <p:sldId id="1583" r:id="rId8"/>
    <p:sldId id="1584" r:id="rId9"/>
    <p:sldId id="1585" r:id="rId10"/>
    <p:sldId id="1609" r:id="rId11"/>
    <p:sldId id="1586" r:id="rId12"/>
    <p:sldId id="1588" r:id="rId13"/>
    <p:sldId id="1587" r:id="rId14"/>
    <p:sldId id="1610" r:id="rId15"/>
    <p:sldId id="1590" r:id="rId16"/>
    <p:sldId id="1591" r:id="rId17"/>
    <p:sldId id="1605" r:id="rId18"/>
    <p:sldId id="1592" r:id="rId19"/>
    <p:sldId id="1589" r:id="rId20"/>
    <p:sldId id="1593" r:id="rId21"/>
    <p:sldId id="1594" r:id="rId22"/>
    <p:sldId id="1607" r:id="rId23"/>
    <p:sldId id="1596" r:id="rId24"/>
    <p:sldId id="1603" r:id="rId25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27"/>
    <p:restoredTop sz="81720"/>
  </p:normalViewPr>
  <p:slideViewPr>
    <p:cSldViewPr snapToGrid="0" snapToObjects="1">
      <p:cViewPr varScale="1">
        <p:scale>
          <a:sx n="113" d="100"/>
          <a:sy n="113" d="100"/>
        </p:scale>
        <p:origin x="192" y="2256"/>
      </p:cViewPr>
      <p:guideLst>
        <p:guide orient="horz" pos="162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F4F256AE-6ACA-A94B-85A6-B01DD6895B0C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pl-PL">
              <a:uFillTx/>
            </a:endParaRPr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>
                <a:uFillTx/>
              </a:rPr>
              <a:t>Kliknij, aby edytować style wzorca tekstu</a:t>
            </a:r>
          </a:p>
          <a:p>
            <a:pPr lvl="1"/>
            <a:r>
              <a:rPr lang="pl-PL">
                <a:uFillTx/>
              </a:rPr>
              <a:t>Drugi poziom</a:t>
            </a:r>
          </a:p>
          <a:p>
            <a:pPr lvl="2"/>
            <a:r>
              <a:rPr lang="pl-PL">
                <a:uFillTx/>
              </a:rPr>
              <a:t>Trzeci poziom</a:t>
            </a:r>
          </a:p>
          <a:p>
            <a:pPr lvl="3"/>
            <a:r>
              <a:rPr lang="pl-PL">
                <a:uFillTx/>
              </a:rPr>
              <a:t>Czwarty poziom</a:t>
            </a:r>
          </a:p>
          <a:p>
            <a:pPr lvl="4"/>
            <a:r>
              <a:rPr lang="pl-PL">
                <a:uFillTx/>
              </a:rPr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E9D472EF-104D-3248-8651-483B77F721F4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8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899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4978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0554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28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130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543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64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164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246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28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460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713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>
                <a:uFillTx/>
              </a:rPr>
              <a:t>23.02.2024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95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ocker.com/get-started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Docker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BB062FE5-FF3C-3043-849B-6076332CD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74115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Create a Dockerfile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In the </a:t>
            </a:r>
            <a:r>
              <a:rPr lang="pl-PL" i="1"/>
              <a:t>First application </a:t>
            </a:r>
            <a:r>
              <a:rPr lang="pl-PL"/>
              <a:t>folder, create a </a:t>
            </a:r>
            <a:r>
              <a:rPr lang="pl-PL" i="1"/>
              <a:t>Dockerfile</a:t>
            </a:r>
          </a:p>
          <a:p>
            <a:r>
              <a:rPr lang="pl-PL"/>
              <a:t>The contents of the file are presented on the screen next to</a:t>
            </a:r>
          </a:p>
          <a:p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95E9619-D850-FDD8-6B9D-F8936A91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70877"/>
            <a:ext cx="3898016" cy="25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Build docker image locally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To create an image named </a:t>
            </a:r>
            <a:r>
              <a:rPr lang="pl-PL" i="1"/>
              <a:t>first_application</a:t>
            </a:r>
            <a:r>
              <a:rPr lang="pl-PL"/>
              <a:t>, at the command line run:</a:t>
            </a:r>
          </a:p>
          <a:p>
            <a:endParaRPr lang="pl-PL"/>
          </a:p>
          <a:p>
            <a:r>
              <a:rPr lang="pl-PL"/>
              <a:t>$ docker build --tag first_application:v1 . </a:t>
            </a:r>
          </a:p>
          <a:p>
            <a:endParaRPr lang="pl-PL"/>
          </a:p>
          <a:p>
            <a:r>
              <a:rPr lang="pl-PL"/>
              <a:t>The --tag flag is used to name the image:</a:t>
            </a:r>
          </a:p>
          <a:p>
            <a:r>
              <a:rPr lang="pl-PL"/>
              <a:t>- Before the ":" character: image name (</a:t>
            </a:r>
            <a:r>
              <a:rPr lang="pl-PL" i="1"/>
              <a:t>first_application</a:t>
            </a:r>
            <a:r>
              <a:rPr lang="pl-PL"/>
              <a:t>)</a:t>
            </a:r>
          </a:p>
          <a:p>
            <a:r>
              <a:rPr lang="pl-PL"/>
              <a:t>- After the ":": image tag (</a:t>
            </a:r>
            <a:r>
              <a:rPr lang="pl-PL" i="1"/>
              <a:t>v1</a:t>
            </a:r>
            <a:r>
              <a:rPr lang="pl-PL"/>
              <a:t>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F38BB70-2CB1-7A4D-1D47-8E66D939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10900"/>
            <a:ext cx="4006148" cy="25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96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56083DFD-DBFF-D6CE-5E0D-1C573F2255CA}"/>
              </a:ext>
            </a:extLst>
          </p:cNvPr>
          <p:cNvSpPr txBox="1"/>
          <p:nvPr/>
        </p:nvSpPr>
        <p:spPr>
          <a:xfrm>
            <a:off x="483773" y="1235844"/>
            <a:ext cx="1731654" cy="23752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r>
              <a:rPr lang="pl-PL">
                <a:solidFill>
                  <a:schemeClr val="tx1"/>
                </a:solidFill>
              </a:rPr>
              <a:t>Docker.com account</a:t>
            </a:r>
          </a:p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r>
              <a:rPr lang="pl-PL">
                <a:solidFill>
                  <a:schemeClr val="tx1"/>
                </a:solidFill>
              </a:rPr>
              <a:t>Docker application</a:t>
            </a:r>
          </a:p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r>
              <a:rPr lang="pl-PL">
                <a:solidFill>
                  <a:schemeClr val="tx1"/>
                </a:solidFill>
              </a:rPr>
              <a:t>The docker hub repository</a:t>
            </a:r>
          </a:p>
          <a:p>
            <a:pPr algn="l"/>
            <a:endParaRPr lang="pl-PL" sz="1100">
              <a:solidFill>
                <a:schemeClr val="tx1"/>
              </a:solidFill>
            </a:endParaRPr>
          </a:p>
          <a:p>
            <a:pPr algn="l"/>
            <a:endParaRPr lang="pl-PL" sz="1100">
              <a:solidFill>
                <a:schemeClr val="tx1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248C6FD-14C8-4B4A-57C4-62CA2D316F92}"/>
              </a:ext>
            </a:extLst>
          </p:cNvPr>
          <p:cNvSpPr txBox="1"/>
          <p:nvPr/>
        </p:nvSpPr>
        <p:spPr>
          <a:xfrm>
            <a:off x="2990335" y="1235844"/>
            <a:ext cx="3163330" cy="23752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endParaRPr lang="pl-PL">
              <a:solidFill>
                <a:schemeClr val="tx1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B107A19-CBAF-9658-EEBB-B4732A4C49D7}"/>
              </a:ext>
            </a:extLst>
          </p:cNvPr>
          <p:cNvSpPr txBox="1"/>
          <p:nvPr/>
        </p:nvSpPr>
        <p:spPr>
          <a:xfrm>
            <a:off x="7022353" y="1235844"/>
            <a:ext cx="1731654" cy="23752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r>
              <a:rPr lang="pl-PL" sz="1000">
                <a:solidFill>
                  <a:schemeClr val="tx1"/>
                </a:solidFill>
              </a:rPr>
              <a:t>Local launch</a:t>
            </a:r>
          </a:p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r>
              <a:rPr lang="pl-PL" sz="1000">
                <a:solidFill>
                  <a:schemeClr val="tx1"/>
                </a:solidFill>
              </a:rPr>
              <a:t>Publishing</a:t>
            </a:r>
          </a:p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r>
              <a:rPr lang="pl-PL" sz="1000">
                <a:solidFill>
                  <a:schemeClr val="tx1"/>
                </a:solidFill>
              </a:rPr>
              <a:t>Launching in another system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B7BB65E-1FB5-F967-FA54-6C8815654846}"/>
              </a:ext>
            </a:extLst>
          </p:cNvPr>
          <p:cNvSpPr txBox="1"/>
          <p:nvPr/>
        </p:nvSpPr>
        <p:spPr>
          <a:xfrm>
            <a:off x="483772" y="849201"/>
            <a:ext cx="173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7625E779-4E7F-0BCB-EF3D-4BC86F13C506}"/>
              </a:ext>
            </a:extLst>
          </p:cNvPr>
          <p:cNvSpPr txBox="1"/>
          <p:nvPr/>
        </p:nvSpPr>
        <p:spPr>
          <a:xfrm>
            <a:off x="2892747" y="849201"/>
            <a:ext cx="3358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3958592-DA95-1ADC-C5F9-4E7072A43967}"/>
              </a:ext>
            </a:extLst>
          </p:cNvPr>
          <p:cNvSpPr txBox="1"/>
          <p:nvPr/>
        </p:nvSpPr>
        <p:spPr>
          <a:xfrm>
            <a:off x="7022353" y="849201"/>
            <a:ext cx="173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A874DF09-4458-5C69-0867-1239AB01C80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15427" y="2423468"/>
            <a:ext cx="774908" cy="0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D1C5BC63-3287-3847-DA45-F16BECB027A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153665" y="2423468"/>
            <a:ext cx="868688" cy="0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036340A9-7A19-586C-C692-4FF061FAA6AC}"/>
              </a:ext>
            </a:extLst>
          </p:cNvPr>
          <p:cNvSpPr txBox="1"/>
          <p:nvPr/>
        </p:nvSpPr>
        <p:spPr>
          <a:xfrm>
            <a:off x="3081254" y="1760154"/>
            <a:ext cx="772659" cy="16231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50">
              <a:solidFill>
                <a:schemeClr val="tx1"/>
              </a:solidFill>
            </a:endParaRPr>
          </a:p>
          <a:p>
            <a:r>
              <a:rPr lang="pl-PL" sz="800">
                <a:solidFill>
                  <a:schemeClr val="tx1"/>
                </a:solidFill>
              </a:rPr>
              <a:t>Your App</a:t>
            </a:r>
          </a:p>
          <a:p>
            <a:pPr algn="l"/>
            <a:endParaRPr lang="pl-PL" sz="800">
              <a:solidFill>
                <a:schemeClr val="tx1"/>
              </a:solidFill>
            </a:endParaRPr>
          </a:p>
          <a:p>
            <a:pPr algn="l"/>
            <a:endParaRPr lang="pl-PL" sz="800">
              <a:solidFill>
                <a:schemeClr val="tx1"/>
              </a:solidFill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CCD2776-6096-90B9-3304-0125C057CCDE}"/>
              </a:ext>
            </a:extLst>
          </p:cNvPr>
          <p:cNvSpPr txBox="1"/>
          <p:nvPr/>
        </p:nvSpPr>
        <p:spPr>
          <a:xfrm>
            <a:off x="4185670" y="1760154"/>
            <a:ext cx="772659" cy="16231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50">
              <a:solidFill>
                <a:schemeClr val="tx1"/>
              </a:solidFill>
            </a:endParaRPr>
          </a:p>
          <a:p>
            <a:r>
              <a:rPr lang="pl-PL" sz="800">
                <a:solidFill>
                  <a:schemeClr val="tx1"/>
                </a:solidFill>
              </a:rPr>
              <a:t>Dockerfile</a:t>
            </a:r>
          </a:p>
          <a:p>
            <a:pPr algn="l"/>
            <a:endParaRPr lang="pl-PL" sz="800">
              <a:solidFill>
                <a:schemeClr val="tx1"/>
              </a:solidFill>
            </a:endParaRPr>
          </a:p>
          <a:p>
            <a:pPr algn="l"/>
            <a:endParaRPr lang="pl-PL" sz="800">
              <a:solidFill>
                <a:schemeClr val="tx1"/>
              </a:solidFill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6D4398D-118E-972A-040A-D4942B4FBC6B}"/>
              </a:ext>
            </a:extLst>
          </p:cNvPr>
          <p:cNvSpPr txBox="1"/>
          <p:nvPr/>
        </p:nvSpPr>
        <p:spPr>
          <a:xfrm>
            <a:off x="5290086" y="1760154"/>
            <a:ext cx="772659" cy="16231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50">
              <a:solidFill>
                <a:schemeClr val="tx1"/>
              </a:solidFill>
            </a:endParaRPr>
          </a:p>
          <a:p>
            <a:r>
              <a:rPr lang="pl-PL" sz="800">
                <a:solidFill>
                  <a:schemeClr val="tx1"/>
                </a:solidFill>
              </a:rPr>
              <a:t>Image</a:t>
            </a:r>
          </a:p>
          <a:p>
            <a:pPr algn="l"/>
            <a:endParaRPr lang="pl-PL" sz="800">
              <a:solidFill>
                <a:schemeClr val="tx1"/>
              </a:solidFill>
            </a:endParaRPr>
          </a:p>
          <a:p>
            <a:pPr algn="l"/>
            <a:endParaRPr lang="pl-PL" sz="800">
              <a:solidFill>
                <a:schemeClr val="tx1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F7CBD64-D347-7C4D-3086-C594D9B7E3F5}"/>
              </a:ext>
            </a:extLst>
          </p:cNvPr>
          <p:cNvSpPr txBox="1"/>
          <p:nvPr/>
        </p:nvSpPr>
        <p:spPr>
          <a:xfrm>
            <a:off x="6215769" y="2208515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>
                <a:latin typeface="Arial" panose="020B0604020202020204" pitchFamily="34" charset="0"/>
                <a:cs typeface="Arial" panose="020B0604020202020204" pitchFamily="34" charset="0"/>
              </a:rPr>
              <a:t>$ docker run</a:t>
            </a:r>
          </a:p>
        </p:txBody>
      </p:sp>
      <p:cxnSp>
        <p:nvCxnSpPr>
          <p:cNvPr id="16" name="Łącznik łamany 15">
            <a:extLst>
              <a:ext uri="{FF2B5EF4-FFF2-40B4-BE49-F238E27FC236}">
                <a16:creationId xmlns:a16="http://schemas.microsoft.com/office/drawing/2014/main" id="{F9F4D813-2708-5A7B-5D49-D22BD852C2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7857" y="1201596"/>
            <a:ext cx="12700" cy="1104416"/>
          </a:xfrm>
          <a:prstGeom prst="bentConnector3">
            <a:avLst>
              <a:gd name="adj1" fmla="val 1216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5E297579-E61A-D857-2D60-AB4918193F68}"/>
              </a:ext>
            </a:extLst>
          </p:cNvPr>
          <p:cNvSpPr txBox="1"/>
          <p:nvPr/>
        </p:nvSpPr>
        <p:spPr>
          <a:xfrm>
            <a:off x="4744936" y="1391361"/>
            <a:ext cx="827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>
                <a:latin typeface="Arial" panose="020B0604020202020204" pitchFamily="34" charset="0"/>
                <a:cs typeface="Arial" panose="020B0604020202020204" pitchFamily="34" charset="0"/>
              </a:rPr>
              <a:t>$ docker build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CE95641-3C9C-8D10-2587-2CCF1B1DFDDC}"/>
              </a:ext>
            </a:extLst>
          </p:cNvPr>
          <p:cNvSpPr/>
          <p:nvPr/>
        </p:nvSpPr>
        <p:spPr>
          <a:xfrm>
            <a:off x="346511" y="700930"/>
            <a:ext cx="5904742" cy="3445075"/>
          </a:xfrm>
          <a:prstGeom prst="rect">
            <a:avLst/>
          </a:prstGeom>
          <a:solidFill>
            <a:schemeClr val="bg1">
              <a:alpha val="779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469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Run the container locally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On the command line, run:</a:t>
            </a:r>
          </a:p>
          <a:p>
            <a:endParaRPr lang="pl-PL"/>
          </a:p>
          <a:p>
            <a:r>
              <a:rPr lang="pl-PL"/>
              <a:t>$ docker run first_application:v1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07F9F0A-28B1-71FA-43B0-31B8DE04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33" y="1478446"/>
            <a:ext cx="4095750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3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Create an image with an appropriate name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647660" cy="3518297"/>
          </a:xfrm>
        </p:spPr>
        <p:txBody>
          <a:bodyPr/>
          <a:lstStyle/>
          <a:p>
            <a:r>
              <a:rPr lang="pl-PL"/>
              <a:t>To publish your image to the Docker Hub repository, you need to give it a proper name.</a:t>
            </a:r>
          </a:p>
          <a:p>
            <a:endParaRPr lang="pl-PL"/>
          </a:p>
          <a:p>
            <a:r>
              <a:rPr lang="pl-PL"/>
              <a:t>At the command line, run (</a:t>
            </a:r>
            <a:r>
              <a:rPr lang="pl-PL" i="1"/>
              <a:t>replacing andrzejwodecki/ml_tests </a:t>
            </a:r>
            <a:r>
              <a:rPr lang="pl-PL"/>
              <a:t>with your own repository name):</a:t>
            </a:r>
          </a:p>
          <a:p>
            <a:endParaRPr lang="pl-PL"/>
          </a:p>
          <a:p>
            <a:r>
              <a:rPr lang="pl-PL"/>
              <a:t>$ docker build -t andrzejwodecki/ml_tests:first_application .</a:t>
            </a:r>
          </a:p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740098B-D304-AE52-0D46-B014F5F2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97106"/>
            <a:ext cx="4572000" cy="19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38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Log in to your Docker Hub repository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647660" cy="3518297"/>
          </a:xfrm>
        </p:spPr>
        <p:txBody>
          <a:bodyPr/>
          <a:lstStyle/>
          <a:p>
            <a:r>
              <a:rPr lang="pl-PL"/>
              <a:t>This is a one-time action required to publish the image to the Docker Hub repository:</a:t>
            </a:r>
          </a:p>
          <a:p>
            <a:endParaRPr lang="pl-PL"/>
          </a:p>
          <a:p>
            <a:r>
              <a:rPr lang="pl-PL"/>
              <a:t>$ docker login -u andrzejwodecki</a:t>
            </a:r>
          </a:p>
          <a:p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AECABF9-43BA-57EE-35DB-C5E803D26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14" y="2071525"/>
            <a:ext cx="5195886" cy="10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0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Run the container from Docker Hub locally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461656" cy="3518297"/>
          </a:xfrm>
        </p:spPr>
        <p:txBody>
          <a:bodyPr/>
          <a:lstStyle/>
          <a:p>
            <a:r>
              <a:rPr lang="pl-PL"/>
              <a:t>... to see if it works.</a:t>
            </a:r>
          </a:p>
          <a:p>
            <a:endParaRPr lang="pl-PL"/>
          </a:p>
          <a:p>
            <a:r>
              <a:rPr lang="pl-PL"/>
              <a:t>On the command line, run (replacing andrzejwodecki/ml_tests with your own repository name):</a:t>
            </a:r>
          </a:p>
          <a:p>
            <a:endParaRPr lang="pl-PL"/>
          </a:p>
          <a:p>
            <a:r>
              <a:rPr lang="pl-PL"/>
              <a:t>$ docker run andrzejwodecki/ml_tests:first_application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0590B45-2AC8-0EA1-17D8-9E15E0F4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2344083"/>
            <a:ext cx="5225143" cy="4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75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Publish the docker image to your Docker Hub repository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526970" cy="3518297"/>
          </a:xfrm>
        </p:spPr>
        <p:txBody>
          <a:bodyPr/>
          <a:lstStyle/>
          <a:p>
            <a:r>
              <a:rPr lang="pl-PL"/>
              <a:t>At the command line, run (replacing </a:t>
            </a:r>
            <a:r>
              <a:rPr lang="pl-PL" i="1"/>
              <a:t>andrzejwodecki/ml_tests </a:t>
            </a:r>
            <a:r>
              <a:rPr lang="pl-PL"/>
              <a:t>with your own repository name):</a:t>
            </a:r>
          </a:p>
          <a:p>
            <a:endParaRPr lang="pl-PL"/>
          </a:p>
          <a:p>
            <a:r>
              <a:rPr lang="pl-PL"/>
              <a:t>$ docker push andrzejwodecki/ml_tests:first_application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548F8E2-0F3A-4BFC-E8BF-3053CF0B8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4" y="2177600"/>
            <a:ext cx="5678486" cy="13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0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Check the availability of the image in your repository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Log in to your account at hub.docker.com</a:t>
            </a:r>
          </a:p>
          <a:p>
            <a:endParaRPr lang="pl-PL"/>
          </a:p>
          <a:p>
            <a:r>
              <a:rPr lang="pl-PL"/>
              <a:t>Go to the appropriate repository (in my case: ml_tests)</a:t>
            </a:r>
          </a:p>
          <a:p>
            <a:endParaRPr lang="pl-PL"/>
          </a:p>
          <a:p>
            <a:r>
              <a:rPr lang="pl-PL"/>
              <a:t>Check the availability of the image in the Tags and Scans section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76239EB-B69C-F691-302E-43792039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365" y="1458686"/>
            <a:ext cx="5079206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65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Run your image on another system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To use your image on another system, users should:</a:t>
            </a:r>
          </a:p>
          <a:p>
            <a:endParaRPr lang="pl-PL"/>
          </a:p>
          <a:p>
            <a:r>
              <a:rPr lang="pl-PL"/>
              <a:t>1. On the new system, install the Docker application</a:t>
            </a:r>
          </a:p>
          <a:p>
            <a:r>
              <a:rPr lang="pl-PL"/>
              <a:t>2. At the command line, run:</a:t>
            </a:r>
          </a:p>
          <a:p>
            <a:r>
              <a:rPr lang="pl-PL"/>
              <a:t>$ docker run andrzejwodecki/ml_tests:first_application</a:t>
            </a:r>
          </a:p>
          <a:p>
            <a:endParaRPr lang="pl-PL"/>
          </a:p>
          <a:p>
            <a:r>
              <a:rPr lang="pl-PL"/>
              <a:t>NOTES:</a:t>
            </a:r>
          </a:p>
          <a:p>
            <a:r>
              <a:rPr lang="pl-PL"/>
              <a:t>1. in the last command, of course, you should replace </a:t>
            </a:r>
          </a:p>
          <a:p>
            <a:r>
              <a:rPr lang="pl-PL"/>
              <a:t>andrzejwodecki/ml_tests</a:t>
            </a:r>
          </a:p>
          <a:p>
            <a:r>
              <a:rPr lang="pl-PL"/>
              <a:t>to the name of your own repository.</a:t>
            </a:r>
          </a:p>
          <a:p>
            <a:r>
              <a:rPr lang="pl-PL"/>
              <a:t>2. Sometimes running docker requires administrative privileges (cf. the screen opposite). In such a situation, a practical solution is to create a docker user group and add it to the sudo group (https://docs.docker.com/engine/install/linux-postinstall/)</a:t>
            </a:r>
          </a:p>
          <a:p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FBE0C51-93D9-3BFC-5300-F69B64CB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627" y="1707085"/>
            <a:ext cx="5040993" cy="17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56083DFD-DBFF-D6CE-5E0D-1C573F2255CA}"/>
              </a:ext>
            </a:extLst>
          </p:cNvPr>
          <p:cNvSpPr txBox="1"/>
          <p:nvPr/>
        </p:nvSpPr>
        <p:spPr>
          <a:xfrm>
            <a:off x="483773" y="1235844"/>
            <a:ext cx="1731654" cy="23752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r>
              <a:rPr lang="pl-PL">
                <a:solidFill>
                  <a:schemeClr val="tx1"/>
                </a:solidFill>
              </a:rPr>
              <a:t>Docker.com account</a:t>
            </a:r>
          </a:p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r>
              <a:rPr lang="pl-PL">
                <a:solidFill>
                  <a:schemeClr val="tx1"/>
                </a:solidFill>
              </a:rPr>
              <a:t>Docker application</a:t>
            </a:r>
          </a:p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r>
              <a:rPr lang="pl-PL">
                <a:solidFill>
                  <a:schemeClr val="tx1"/>
                </a:solidFill>
              </a:rPr>
              <a:t>The docker hub repository</a:t>
            </a:r>
          </a:p>
          <a:p>
            <a:pPr algn="l"/>
            <a:endParaRPr lang="pl-PL" sz="1100">
              <a:solidFill>
                <a:schemeClr val="tx1"/>
              </a:solidFill>
            </a:endParaRPr>
          </a:p>
          <a:p>
            <a:pPr algn="l"/>
            <a:endParaRPr lang="pl-PL" sz="1100">
              <a:solidFill>
                <a:schemeClr val="tx1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248C6FD-14C8-4B4A-57C4-62CA2D316F92}"/>
              </a:ext>
            </a:extLst>
          </p:cNvPr>
          <p:cNvSpPr txBox="1"/>
          <p:nvPr/>
        </p:nvSpPr>
        <p:spPr>
          <a:xfrm>
            <a:off x="2990335" y="1235844"/>
            <a:ext cx="3163330" cy="23752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endParaRPr lang="pl-PL">
              <a:solidFill>
                <a:schemeClr val="tx1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B107A19-CBAF-9658-EEBB-B4732A4C49D7}"/>
              </a:ext>
            </a:extLst>
          </p:cNvPr>
          <p:cNvSpPr txBox="1"/>
          <p:nvPr/>
        </p:nvSpPr>
        <p:spPr>
          <a:xfrm>
            <a:off x="7022353" y="1235844"/>
            <a:ext cx="1731654" cy="23752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r>
              <a:rPr lang="pl-PL" sz="1000">
                <a:solidFill>
                  <a:schemeClr val="tx1"/>
                </a:solidFill>
              </a:rPr>
              <a:t>Local launch</a:t>
            </a:r>
          </a:p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r>
              <a:rPr lang="pl-PL" sz="1000">
                <a:solidFill>
                  <a:schemeClr val="tx1"/>
                </a:solidFill>
              </a:rPr>
              <a:t>Publishing</a:t>
            </a:r>
          </a:p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r>
              <a:rPr lang="pl-PL" sz="1000">
                <a:solidFill>
                  <a:schemeClr val="tx1"/>
                </a:solidFill>
              </a:rPr>
              <a:t>Launching in another system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B7BB65E-1FB5-F967-FA54-6C8815654846}"/>
              </a:ext>
            </a:extLst>
          </p:cNvPr>
          <p:cNvSpPr txBox="1"/>
          <p:nvPr/>
        </p:nvSpPr>
        <p:spPr>
          <a:xfrm>
            <a:off x="483772" y="849201"/>
            <a:ext cx="173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7625E779-4E7F-0BCB-EF3D-4BC86F13C506}"/>
              </a:ext>
            </a:extLst>
          </p:cNvPr>
          <p:cNvSpPr txBox="1"/>
          <p:nvPr/>
        </p:nvSpPr>
        <p:spPr>
          <a:xfrm>
            <a:off x="2892747" y="849201"/>
            <a:ext cx="3358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3958592-DA95-1ADC-C5F9-4E7072A43967}"/>
              </a:ext>
            </a:extLst>
          </p:cNvPr>
          <p:cNvSpPr txBox="1"/>
          <p:nvPr/>
        </p:nvSpPr>
        <p:spPr>
          <a:xfrm>
            <a:off x="7022353" y="849201"/>
            <a:ext cx="173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A874DF09-4458-5C69-0867-1239AB01C80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15427" y="2423468"/>
            <a:ext cx="774908" cy="0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D1C5BC63-3287-3847-DA45-F16BECB027A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153665" y="2423468"/>
            <a:ext cx="868688" cy="0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036340A9-7A19-586C-C692-4FF061FAA6AC}"/>
              </a:ext>
            </a:extLst>
          </p:cNvPr>
          <p:cNvSpPr txBox="1"/>
          <p:nvPr/>
        </p:nvSpPr>
        <p:spPr>
          <a:xfrm>
            <a:off x="3081254" y="1760154"/>
            <a:ext cx="772659" cy="16231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50">
              <a:solidFill>
                <a:schemeClr val="tx1"/>
              </a:solidFill>
            </a:endParaRPr>
          </a:p>
          <a:p>
            <a:r>
              <a:rPr lang="pl-PL" sz="800">
                <a:solidFill>
                  <a:schemeClr val="tx1"/>
                </a:solidFill>
              </a:rPr>
              <a:t>Your App</a:t>
            </a:r>
          </a:p>
          <a:p>
            <a:pPr algn="l"/>
            <a:endParaRPr lang="pl-PL" sz="800">
              <a:solidFill>
                <a:schemeClr val="tx1"/>
              </a:solidFill>
            </a:endParaRPr>
          </a:p>
          <a:p>
            <a:pPr algn="l"/>
            <a:endParaRPr lang="pl-PL" sz="800">
              <a:solidFill>
                <a:schemeClr val="tx1"/>
              </a:solidFill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CCD2776-6096-90B9-3304-0125C057CCDE}"/>
              </a:ext>
            </a:extLst>
          </p:cNvPr>
          <p:cNvSpPr txBox="1"/>
          <p:nvPr/>
        </p:nvSpPr>
        <p:spPr>
          <a:xfrm>
            <a:off x="4185670" y="1760154"/>
            <a:ext cx="772659" cy="16231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50">
              <a:solidFill>
                <a:schemeClr val="tx1"/>
              </a:solidFill>
            </a:endParaRPr>
          </a:p>
          <a:p>
            <a:r>
              <a:rPr lang="pl-PL" sz="800">
                <a:solidFill>
                  <a:schemeClr val="tx1"/>
                </a:solidFill>
              </a:rPr>
              <a:t>Dockerfile</a:t>
            </a:r>
          </a:p>
          <a:p>
            <a:pPr algn="l"/>
            <a:endParaRPr lang="pl-PL" sz="800">
              <a:solidFill>
                <a:schemeClr val="tx1"/>
              </a:solidFill>
            </a:endParaRPr>
          </a:p>
          <a:p>
            <a:pPr algn="l"/>
            <a:endParaRPr lang="pl-PL" sz="800">
              <a:solidFill>
                <a:schemeClr val="tx1"/>
              </a:solidFill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6D4398D-118E-972A-040A-D4942B4FBC6B}"/>
              </a:ext>
            </a:extLst>
          </p:cNvPr>
          <p:cNvSpPr txBox="1"/>
          <p:nvPr/>
        </p:nvSpPr>
        <p:spPr>
          <a:xfrm>
            <a:off x="5290086" y="1760154"/>
            <a:ext cx="772659" cy="16231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50">
              <a:solidFill>
                <a:schemeClr val="tx1"/>
              </a:solidFill>
            </a:endParaRPr>
          </a:p>
          <a:p>
            <a:r>
              <a:rPr lang="pl-PL" sz="800">
                <a:solidFill>
                  <a:schemeClr val="tx1"/>
                </a:solidFill>
              </a:rPr>
              <a:t>Image</a:t>
            </a:r>
          </a:p>
          <a:p>
            <a:pPr algn="l"/>
            <a:endParaRPr lang="pl-PL" sz="800">
              <a:solidFill>
                <a:schemeClr val="tx1"/>
              </a:solidFill>
            </a:endParaRPr>
          </a:p>
          <a:p>
            <a:pPr algn="l"/>
            <a:endParaRPr lang="pl-PL" sz="800">
              <a:solidFill>
                <a:schemeClr val="tx1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F7CBD64-D347-7C4D-3086-C594D9B7E3F5}"/>
              </a:ext>
            </a:extLst>
          </p:cNvPr>
          <p:cNvSpPr txBox="1"/>
          <p:nvPr/>
        </p:nvSpPr>
        <p:spPr>
          <a:xfrm>
            <a:off x="6215769" y="2208515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>
                <a:latin typeface="Arial" panose="020B0604020202020204" pitchFamily="34" charset="0"/>
                <a:cs typeface="Arial" panose="020B0604020202020204" pitchFamily="34" charset="0"/>
              </a:rPr>
              <a:t>$ docker run</a:t>
            </a:r>
          </a:p>
        </p:txBody>
      </p:sp>
      <p:cxnSp>
        <p:nvCxnSpPr>
          <p:cNvPr id="16" name="Łącznik łamany 15">
            <a:extLst>
              <a:ext uri="{FF2B5EF4-FFF2-40B4-BE49-F238E27FC236}">
                <a16:creationId xmlns:a16="http://schemas.microsoft.com/office/drawing/2014/main" id="{F9F4D813-2708-5A7B-5D49-D22BD852C2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7857" y="1201596"/>
            <a:ext cx="12700" cy="1104416"/>
          </a:xfrm>
          <a:prstGeom prst="bentConnector3">
            <a:avLst>
              <a:gd name="adj1" fmla="val 1216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5E297579-E61A-D857-2D60-AB4918193F68}"/>
              </a:ext>
            </a:extLst>
          </p:cNvPr>
          <p:cNvSpPr txBox="1"/>
          <p:nvPr/>
        </p:nvSpPr>
        <p:spPr>
          <a:xfrm>
            <a:off x="4744936" y="1391361"/>
            <a:ext cx="827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>
                <a:latin typeface="Arial" panose="020B0604020202020204" pitchFamily="34" charset="0"/>
                <a:cs typeface="Arial" panose="020B0604020202020204" pitchFamily="34" charset="0"/>
              </a:rPr>
              <a:t>$ docker build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CE95641-3C9C-8D10-2587-2CCF1B1DFDDC}"/>
              </a:ext>
            </a:extLst>
          </p:cNvPr>
          <p:cNvSpPr/>
          <p:nvPr/>
        </p:nvSpPr>
        <p:spPr>
          <a:xfrm>
            <a:off x="2263469" y="849200"/>
            <a:ext cx="6642535" cy="3445075"/>
          </a:xfrm>
          <a:prstGeom prst="rect">
            <a:avLst/>
          </a:prstGeom>
          <a:solidFill>
            <a:schemeClr val="bg1">
              <a:alpha val="779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456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20" grpId="0" animBg="1"/>
      <p:bldP spid="21" grpId="0" animBg="1"/>
      <p:bldP spid="22" grpId="0" animBg="1"/>
      <p:bldP spid="10" grpId="0"/>
      <p:bldP spid="25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Tip: use the Docker plug-in in MS VSCode to inspect your images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The MS VSCode environment allows for simple inspection of images and containers, both locally and in a repository. </a:t>
            </a:r>
          </a:p>
          <a:p>
            <a:endParaRPr lang="pl-PL"/>
          </a:p>
          <a:p>
            <a:r>
              <a:rPr lang="pl-PL"/>
              <a:t>You can in particular:</a:t>
            </a:r>
          </a:p>
          <a:p>
            <a:r>
              <a:rPr lang="pl-PL"/>
              <a:t>1. For images</a:t>
            </a:r>
          </a:p>
          <a:p>
            <a:r>
              <a:rPr lang="pl-PL"/>
              <a:t>- Download and transfer to the repository</a:t>
            </a:r>
          </a:p>
          <a:p>
            <a:r>
              <a:rPr lang="pl-PL"/>
              <a:t>- Run</a:t>
            </a:r>
          </a:p>
          <a:p>
            <a:r>
              <a:rPr lang="pl-PL"/>
              <a:t>- Perform inspections (inspect)</a:t>
            </a:r>
          </a:p>
          <a:p>
            <a:r>
              <a:rPr lang="pl-PL"/>
              <a:t>- Rename, delete</a:t>
            </a:r>
          </a:p>
          <a:p>
            <a:r>
              <a:rPr lang="pl-PL"/>
              <a:t>2. For containers:</a:t>
            </a:r>
          </a:p>
          <a:p>
            <a:r>
              <a:rPr lang="pl-PL"/>
              <a:t>- Check and change status (start, stop, restart)</a:t>
            </a:r>
          </a:p>
          <a:p>
            <a:r>
              <a:rPr lang="pl-PL"/>
              <a:t>- View and edit files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9BABB7D-4F31-1DF9-221D-DD811454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58" y="1753386"/>
            <a:ext cx="5380042" cy="33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8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Publish the docker image on GitHub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You can also publish your docker images on GitHub using http://ghcr.io</a:t>
            </a:r>
          </a:p>
          <a:p>
            <a:endParaRPr lang="pl-PL"/>
          </a:p>
          <a:p>
            <a:r>
              <a:rPr lang="pl-PL"/>
              <a:t>https://docs.github.com/en/packages/working-with-a-github-packages-registry/working-with-the-container-registry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289792A-05F0-1FC8-3A77-444049134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51" y="969603"/>
            <a:ext cx="4846452" cy="24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2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C906D7B-706E-AE4C-2D15-96D4F6E9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0444"/>
            <a:ext cx="8229600" cy="857250"/>
          </a:xfrm>
        </p:spPr>
        <p:txBody>
          <a:bodyPr/>
          <a:lstStyle/>
          <a:p>
            <a:r>
              <a:rPr lang="pl-PL"/>
              <a:t>Summary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001B223-08AF-FF33-DDF5-B6481340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16" y="1275644"/>
            <a:ext cx="3417168" cy="370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1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Create an account on docker.com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>
                <a:hlinkClick r:id="rId2"/>
              </a:rPr>
              <a:t>https://www.docker.com/get-started/</a:t>
            </a:r>
            <a:endParaRPr lang="pl-PL"/>
          </a:p>
          <a:p>
            <a:endParaRPr lang="pl-PL"/>
          </a:p>
          <a:p>
            <a:r>
              <a:rPr lang="pl-PL"/>
              <a:t>This will allow you to create, version and share your own docker images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983F2B6-8E57-DA6B-505F-30DD6CAC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082" y="548877"/>
            <a:ext cx="5680918" cy="46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2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Install the Docker Desktop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https://www.docker.com/get-started/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BAD7652-C430-DF16-6734-1930AC3B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82" y="548877"/>
            <a:ext cx="5680918" cy="46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0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Log in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Settings &gt; Sign-in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F8DFFBE-3805-CD9A-D5E8-5EE545E0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980" y="1625203"/>
            <a:ext cx="5463020" cy="221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30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Create your first image repository in Docker Hub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>
                <a:hlinkClick r:id="rId2"/>
              </a:rPr>
              <a:t>https://hub.docker.com/</a:t>
            </a:r>
            <a:r>
              <a:rPr lang="pl-PL"/>
              <a:t> &gt; Create Repository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A2D68AD-5DA0-0E45-CC9E-67E0D7E8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21" y="1722974"/>
            <a:ext cx="5682079" cy="26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8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This is where you will collect your images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To push the image into this repository:</a:t>
            </a:r>
          </a:p>
          <a:p>
            <a:endParaRPr lang="pl-PL"/>
          </a:p>
          <a:p>
            <a:r>
              <a:rPr lang="pl-PL"/>
              <a:t>$ docker push your_account/ml_tests:tagname</a:t>
            </a:r>
          </a:p>
          <a:p>
            <a:endParaRPr lang="pl-PL"/>
          </a:p>
          <a:p>
            <a:r>
              <a:rPr lang="pl-PL"/>
              <a:t>your_account/ml_tests: image name (= repository name)</a:t>
            </a:r>
          </a:p>
          <a:p>
            <a:r>
              <a:rPr lang="pl-PL"/>
              <a:t>tagname: name of Your image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B27505E-819F-C0E6-2C3F-807C2D28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4" y="2118214"/>
            <a:ext cx="5678486" cy="23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21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56083DFD-DBFF-D6CE-5E0D-1C573F2255CA}"/>
              </a:ext>
            </a:extLst>
          </p:cNvPr>
          <p:cNvSpPr txBox="1"/>
          <p:nvPr/>
        </p:nvSpPr>
        <p:spPr>
          <a:xfrm>
            <a:off x="483773" y="1235844"/>
            <a:ext cx="1731654" cy="23752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r>
              <a:rPr lang="pl-PL">
                <a:solidFill>
                  <a:schemeClr val="tx1"/>
                </a:solidFill>
              </a:rPr>
              <a:t>Docker.com account</a:t>
            </a:r>
          </a:p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r>
              <a:rPr lang="pl-PL">
                <a:solidFill>
                  <a:schemeClr val="tx1"/>
                </a:solidFill>
              </a:rPr>
              <a:t>Docker application</a:t>
            </a:r>
          </a:p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r>
              <a:rPr lang="pl-PL">
                <a:solidFill>
                  <a:schemeClr val="tx1"/>
                </a:solidFill>
              </a:rPr>
              <a:t>The docker hub repository</a:t>
            </a:r>
          </a:p>
          <a:p>
            <a:pPr algn="l"/>
            <a:endParaRPr lang="pl-PL" sz="1100">
              <a:solidFill>
                <a:schemeClr val="tx1"/>
              </a:solidFill>
            </a:endParaRPr>
          </a:p>
          <a:p>
            <a:pPr algn="l"/>
            <a:endParaRPr lang="pl-PL" sz="1100">
              <a:solidFill>
                <a:schemeClr val="tx1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248C6FD-14C8-4B4A-57C4-62CA2D316F92}"/>
              </a:ext>
            </a:extLst>
          </p:cNvPr>
          <p:cNvSpPr txBox="1"/>
          <p:nvPr/>
        </p:nvSpPr>
        <p:spPr>
          <a:xfrm>
            <a:off x="2990335" y="1235844"/>
            <a:ext cx="3163330" cy="23752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>
              <a:solidFill>
                <a:schemeClr val="tx1"/>
              </a:solidFill>
            </a:endParaRPr>
          </a:p>
          <a:p>
            <a:pPr algn="l"/>
            <a:endParaRPr lang="pl-PL">
              <a:solidFill>
                <a:schemeClr val="tx1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B107A19-CBAF-9658-EEBB-B4732A4C49D7}"/>
              </a:ext>
            </a:extLst>
          </p:cNvPr>
          <p:cNvSpPr txBox="1"/>
          <p:nvPr/>
        </p:nvSpPr>
        <p:spPr>
          <a:xfrm>
            <a:off x="7022353" y="1235844"/>
            <a:ext cx="1731654" cy="23752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r>
              <a:rPr lang="pl-PL" sz="1000">
                <a:solidFill>
                  <a:schemeClr val="tx1"/>
                </a:solidFill>
              </a:rPr>
              <a:t>Local launch</a:t>
            </a:r>
          </a:p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r>
              <a:rPr lang="pl-PL" sz="1000">
                <a:solidFill>
                  <a:schemeClr val="tx1"/>
                </a:solidFill>
              </a:rPr>
              <a:t>Publishing</a:t>
            </a:r>
          </a:p>
          <a:p>
            <a:pPr algn="l"/>
            <a:endParaRPr lang="pl-PL" sz="1000">
              <a:solidFill>
                <a:schemeClr val="tx1"/>
              </a:solidFill>
            </a:endParaRPr>
          </a:p>
          <a:p>
            <a:pPr algn="l"/>
            <a:r>
              <a:rPr lang="pl-PL" sz="1000">
                <a:solidFill>
                  <a:schemeClr val="tx1"/>
                </a:solidFill>
              </a:rPr>
              <a:t>Launching in another system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B7BB65E-1FB5-F967-FA54-6C8815654846}"/>
              </a:ext>
            </a:extLst>
          </p:cNvPr>
          <p:cNvSpPr txBox="1"/>
          <p:nvPr/>
        </p:nvSpPr>
        <p:spPr>
          <a:xfrm>
            <a:off x="483772" y="849201"/>
            <a:ext cx="173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7625E779-4E7F-0BCB-EF3D-4BC86F13C506}"/>
              </a:ext>
            </a:extLst>
          </p:cNvPr>
          <p:cNvSpPr txBox="1"/>
          <p:nvPr/>
        </p:nvSpPr>
        <p:spPr>
          <a:xfrm>
            <a:off x="2892747" y="849201"/>
            <a:ext cx="3358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3958592-DA95-1ADC-C5F9-4E7072A43967}"/>
              </a:ext>
            </a:extLst>
          </p:cNvPr>
          <p:cNvSpPr txBox="1"/>
          <p:nvPr/>
        </p:nvSpPr>
        <p:spPr>
          <a:xfrm>
            <a:off x="7022353" y="849201"/>
            <a:ext cx="173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A874DF09-4458-5C69-0867-1239AB01C80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15427" y="2423468"/>
            <a:ext cx="774908" cy="0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D1C5BC63-3287-3847-DA45-F16BECB027A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153665" y="2423468"/>
            <a:ext cx="868688" cy="0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036340A9-7A19-586C-C692-4FF061FAA6AC}"/>
              </a:ext>
            </a:extLst>
          </p:cNvPr>
          <p:cNvSpPr txBox="1"/>
          <p:nvPr/>
        </p:nvSpPr>
        <p:spPr>
          <a:xfrm>
            <a:off x="3081254" y="1760154"/>
            <a:ext cx="772659" cy="16231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50">
              <a:solidFill>
                <a:schemeClr val="tx1"/>
              </a:solidFill>
            </a:endParaRPr>
          </a:p>
          <a:p>
            <a:r>
              <a:rPr lang="pl-PL" sz="800">
                <a:solidFill>
                  <a:schemeClr val="tx1"/>
                </a:solidFill>
              </a:rPr>
              <a:t>Your App</a:t>
            </a:r>
          </a:p>
          <a:p>
            <a:pPr algn="l"/>
            <a:endParaRPr lang="pl-PL" sz="800">
              <a:solidFill>
                <a:schemeClr val="tx1"/>
              </a:solidFill>
            </a:endParaRPr>
          </a:p>
          <a:p>
            <a:pPr algn="l"/>
            <a:endParaRPr lang="pl-PL" sz="800">
              <a:solidFill>
                <a:schemeClr val="tx1"/>
              </a:solidFill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CCD2776-6096-90B9-3304-0125C057CCDE}"/>
              </a:ext>
            </a:extLst>
          </p:cNvPr>
          <p:cNvSpPr txBox="1"/>
          <p:nvPr/>
        </p:nvSpPr>
        <p:spPr>
          <a:xfrm>
            <a:off x="4185670" y="1760154"/>
            <a:ext cx="772659" cy="16231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50">
              <a:solidFill>
                <a:schemeClr val="tx1"/>
              </a:solidFill>
            </a:endParaRPr>
          </a:p>
          <a:p>
            <a:r>
              <a:rPr lang="pl-PL" sz="800">
                <a:solidFill>
                  <a:schemeClr val="tx1"/>
                </a:solidFill>
              </a:rPr>
              <a:t>Dockerfile</a:t>
            </a:r>
          </a:p>
          <a:p>
            <a:pPr algn="l"/>
            <a:endParaRPr lang="pl-PL" sz="800">
              <a:solidFill>
                <a:schemeClr val="tx1"/>
              </a:solidFill>
            </a:endParaRPr>
          </a:p>
          <a:p>
            <a:pPr algn="l"/>
            <a:endParaRPr lang="pl-PL" sz="800">
              <a:solidFill>
                <a:schemeClr val="tx1"/>
              </a:solidFill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6D4398D-118E-972A-040A-D4942B4FBC6B}"/>
              </a:ext>
            </a:extLst>
          </p:cNvPr>
          <p:cNvSpPr txBox="1"/>
          <p:nvPr/>
        </p:nvSpPr>
        <p:spPr>
          <a:xfrm>
            <a:off x="5290086" y="1760154"/>
            <a:ext cx="772659" cy="16231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27000" rIns="108000" bIns="27000" rtlCol="0" anchor="t">
            <a:noAutofit/>
          </a:bodyPr>
          <a:lstStyle>
            <a:defPPr>
              <a:defRPr lang="pl-PL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pl-PL" sz="1050">
              <a:solidFill>
                <a:schemeClr val="tx1"/>
              </a:solidFill>
            </a:endParaRPr>
          </a:p>
          <a:p>
            <a:r>
              <a:rPr lang="pl-PL" sz="800">
                <a:solidFill>
                  <a:schemeClr val="tx1"/>
                </a:solidFill>
              </a:rPr>
              <a:t>Image</a:t>
            </a:r>
          </a:p>
          <a:p>
            <a:pPr algn="l"/>
            <a:endParaRPr lang="pl-PL" sz="800">
              <a:solidFill>
                <a:schemeClr val="tx1"/>
              </a:solidFill>
            </a:endParaRPr>
          </a:p>
          <a:p>
            <a:pPr algn="l"/>
            <a:endParaRPr lang="pl-PL" sz="800">
              <a:solidFill>
                <a:schemeClr val="tx1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F7CBD64-D347-7C4D-3086-C594D9B7E3F5}"/>
              </a:ext>
            </a:extLst>
          </p:cNvPr>
          <p:cNvSpPr txBox="1"/>
          <p:nvPr/>
        </p:nvSpPr>
        <p:spPr>
          <a:xfrm>
            <a:off x="6215769" y="2208515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>
                <a:latin typeface="Arial" panose="020B0604020202020204" pitchFamily="34" charset="0"/>
                <a:cs typeface="Arial" panose="020B0604020202020204" pitchFamily="34" charset="0"/>
              </a:rPr>
              <a:t>$ docker run</a:t>
            </a:r>
          </a:p>
        </p:txBody>
      </p:sp>
      <p:cxnSp>
        <p:nvCxnSpPr>
          <p:cNvPr id="16" name="Łącznik łamany 15">
            <a:extLst>
              <a:ext uri="{FF2B5EF4-FFF2-40B4-BE49-F238E27FC236}">
                <a16:creationId xmlns:a16="http://schemas.microsoft.com/office/drawing/2014/main" id="{F9F4D813-2708-5A7B-5D49-D22BD852C2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7857" y="1201596"/>
            <a:ext cx="12700" cy="1104416"/>
          </a:xfrm>
          <a:prstGeom prst="bentConnector3">
            <a:avLst>
              <a:gd name="adj1" fmla="val 1216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5E297579-E61A-D857-2D60-AB4918193F68}"/>
              </a:ext>
            </a:extLst>
          </p:cNvPr>
          <p:cNvSpPr txBox="1"/>
          <p:nvPr/>
        </p:nvSpPr>
        <p:spPr>
          <a:xfrm>
            <a:off x="4744936" y="1391361"/>
            <a:ext cx="827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>
                <a:latin typeface="Arial" panose="020B0604020202020204" pitchFamily="34" charset="0"/>
                <a:cs typeface="Arial" panose="020B0604020202020204" pitchFamily="34" charset="0"/>
              </a:rPr>
              <a:t>$ docker build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CE95641-3C9C-8D10-2587-2CCF1B1DFDDC}"/>
              </a:ext>
            </a:extLst>
          </p:cNvPr>
          <p:cNvSpPr/>
          <p:nvPr/>
        </p:nvSpPr>
        <p:spPr>
          <a:xfrm>
            <a:off x="346512" y="700930"/>
            <a:ext cx="2643822" cy="3445075"/>
          </a:xfrm>
          <a:prstGeom prst="rect">
            <a:avLst/>
          </a:prstGeom>
          <a:solidFill>
            <a:schemeClr val="bg1">
              <a:alpha val="779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CB71125D-9E04-D2AA-644D-6F60DDD981E4}"/>
              </a:ext>
            </a:extLst>
          </p:cNvPr>
          <p:cNvSpPr/>
          <p:nvPr/>
        </p:nvSpPr>
        <p:spPr>
          <a:xfrm>
            <a:off x="6153665" y="503782"/>
            <a:ext cx="2734740" cy="3445075"/>
          </a:xfrm>
          <a:prstGeom prst="rect">
            <a:avLst/>
          </a:prstGeom>
          <a:solidFill>
            <a:schemeClr val="bg1">
              <a:alpha val="779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409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5764BFD-3366-0903-6A6F-90776C10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First application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64BAFD4-E5C2-0BEA-BFDC-C2686004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Create a folder </a:t>
            </a:r>
            <a:r>
              <a:rPr lang="pl-PL" i="1"/>
              <a:t>First application</a:t>
            </a:r>
          </a:p>
          <a:p>
            <a:r>
              <a:rPr lang="pl-PL"/>
              <a:t>Create a </a:t>
            </a:r>
            <a:r>
              <a:rPr lang="pl-PL" i="1"/>
              <a:t>file 1.py </a:t>
            </a:r>
            <a:r>
              <a:rPr lang="pl-PL"/>
              <a:t>in it</a:t>
            </a:r>
          </a:p>
          <a:p>
            <a:r>
              <a:rPr lang="pl-PL"/>
              <a:t>Add one command to it: </a:t>
            </a:r>
          </a:p>
          <a:p>
            <a:r>
              <a:rPr lang="pl-PL" i="1"/>
              <a:t>print("Hello world!")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F78F14C-DE1F-B141-A26F-1F92BCC7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58946"/>
            <a:ext cx="3984661" cy="26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647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erodynamiczny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515A756D-2A4A-0344-ADA4-C2297ADD1BF7}" vid="{A51DB8AB-9649-6743-B418-11E85720D2E3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EE6013740E8B4FA4A0B74ACF21CA07" ma:contentTypeVersion="10" ma:contentTypeDescription="Utwórz nowy dokument." ma:contentTypeScope="" ma:versionID="6edee6fffe535e637c8841d15dd210c0">
  <xsd:schema xmlns:xsd="http://www.w3.org/2001/XMLSchema" xmlns:xs="http://www.w3.org/2001/XMLSchema" xmlns:p="http://schemas.microsoft.com/office/2006/metadata/properties" xmlns:ns2="6b750b55-dfa5-499b-b8da-89311785d0e6" xmlns:ns3="1c5e5fe8-7bbe-4d7a-9019-0d59e96e7ac6" targetNamespace="http://schemas.microsoft.com/office/2006/metadata/properties" ma:root="true" ma:fieldsID="3cd570e8f6d0ed7541930d52ed35be60" ns2:_="" ns3:_="">
    <xsd:import namespace="6b750b55-dfa5-499b-b8da-89311785d0e6"/>
    <xsd:import namespace="1c5e5fe8-7bbe-4d7a-9019-0d59e96e7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50b55-dfa5-499b-b8da-89311785d0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i obrazów" ma:readOnly="false" ma:fieldId="{5cf76f15-5ced-4ddc-b409-7134ff3c332f}" ma:taxonomyMulti="true" ma:sspId="6acc8a4f-7760-4777-b4cb-e58fd8606a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e5fe8-7bbe-4d7a-9019-0d59e96e7ac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7fd0d74-201d-478e-8ce8-1a7e2ff02000}" ma:internalName="TaxCatchAll" ma:showField="CatchAllData" ma:web="1c5e5fe8-7bbe-4d7a-9019-0d59e96e7a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6C85A7-5748-4563-91E1-E0978ABCE9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50b55-dfa5-499b-b8da-89311785d0e6"/>
    <ds:schemaRef ds:uri="1c5e5fe8-7bbe-4d7a-9019-0d59e96e7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69A212-E7AC-4EE2-BAF4-7CA4D94E77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791</TotalTime>
  <Words>810</Words>
  <Application>Microsoft Macintosh PowerPoint</Application>
  <PresentationFormat>Pokaz na ekranie (16:9)</PresentationFormat>
  <Paragraphs>169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6" baseType="lpstr">
      <vt:lpstr>Arial</vt:lpstr>
      <vt:lpstr>Calibri</vt:lpstr>
      <vt:lpstr>Helvetica Neue Condensed</vt:lpstr>
      <vt:lpstr>Default Theme</vt:lpstr>
      <vt:lpstr>Docker</vt:lpstr>
      <vt:lpstr>Prezentacja programu PowerPoint</vt:lpstr>
      <vt:lpstr>Create an account on docker.com</vt:lpstr>
      <vt:lpstr>Install the Docker Desktop</vt:lpstr>
      <vt:lpstr>Log in</vt:lpstr>
      <vt:lpstr>Create your first image repository in Docker Hub</vt:lpstr>
      <vt:lpstr>This is where you will collect your images</vt:lpstr>
      <vt:lpstr>Prezentacja programu PowerPoint</vt:lpstr>
      <vt:lpstr>First application</vt:lpstr>
      <vt:lpstr>Create a Dockerfile</vt:lpstr>
      <vt:lpstr>Build docker image locally</vt:lpstr>
      <vt:lpstr>Prezentacja programu PowerPoint</vt:lpstr>
      <vt:lpstr>Run the container locally</vt:lpstr>
      <vt:lpstr>Create an image with an appropriate name</vt:lpstr>
      <vt:lpstr>Log in to your Docker Hub repository</vt:lpstr>
      <vt:lpstr>Run the container from Docker Hub locally</vt:lpstr>
      <vt:lpstr>Publish the docker image to your Docker Hub repository</vt:lpstr>
      <vt:lpstr>Check the availability of the image in your repository</vt:lpstr>
      <vt:lpstr>Run your image on another system</vt:lpstr>
      <vt:lpstr>Tip: use the Docker plug-in in MS VSCode to inspect your images</vt:lpstr>
      <vt:lpstr>Publish the docker image on GitHub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Andrzej Wodecki (AWO)</dc:creator>
  <cp:lastModifiedBy>Wodecki Andrzej</cp:lastModifiedBy>
  <cp:revision>151</cp:revision>
  <dcterms:created xsi:type="dcterms:W3CDTF">2020-05-10T18:24:55Z</dcterms:created>
  <dcterms:modified xsi:type="dcterms:W3CDTF">2024-02-23T07:22:08Z</dcterms:modified>
</cp:coreProperties>
</file>